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29"/>
  </p:notesMasterIdLst>
  <p:handoutMasterIdLst>
    <p:handoutMasterId r:id="rId30"/>
  </p:handoutMasterIdLst>
  <p:sldIdLst>
    <p:sldId id="266" r:id="rId2"/>
    <p:sldId id="257" r:id="rId3"/>
    <p:sldId id="258" r:id="rId4"/>
    <p:sldId id="276" r:id="rId5"/>
    <p:sldId id="277" r:id="rId6"/>
    <p:sldId id="278" r:id="rId7"/>
    <p:sldId id="262" r:id="rId8"/>
    <p:sldId id="279" r:id="rId9"/>
    <p:sldId id="264" r:id="rId10"/>
    <p:sldId id="265" r:id="rId11"/>
    <p:sldId id="280" r:id="rId12"/>
    <p:sldId id="267" r:id="rId13"/>
    <p:sldId id="268" r:id="rId14"/>
    <p:sldId id="269" r:id="rId15"/>
    <p:sldId id="270" r:id="rId16"/>
    <p:sldId id="271" r:id="rId17"/>
    <p:sldId id="272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57"/>
            <p14:sldId id="258"/>
            <p14:sldId id="276"/>
            <p14:sldId id="277"/>
            <p14:sldId id="278"/>
            <p14:sldId id="262"/>
            <p14:sldId id="279"/>
            <p14:sldId id="264"/>
            <p14:sldId id="265"/>
            <p14:sldId id="280"/>
            <p14:sldId id="267"/>
            <p14:sldId id="268"/>
            <p14:sldId id="269"/>
            <p14:sldId id="270"/>
            <p14:sldId id="271"/>
            <p14:sldId id="272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00" autoAdjust="0"/>
    <p:restoredTop sz="89443"/>
  </p:normalViewPr>
  <p:slideViewPr>
    <p:cSldViewPr snapToGrid="0" snapToObjects="1">
      <p:cViewPr>
        <p:scale>
          <a:sx n="85" d="100"/>
          <a:sy n="85" d="100"/>
        </p:scale>
        <p:origin x="821" y="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2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8ce27f72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8ce27f72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8ce27f7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8ce27f72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ce27f72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ce27f72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ce27f72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8ce27f72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8f9f457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8f9f457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21be16503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21be16503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21be16503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21be16503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ce27f72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ce27f72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8ce27f72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8ce27f72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ce27f72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ce27f72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8ce27f72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8ce27f72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8f9f457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8f9f457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ce27f72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ce27f72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8f9f4578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8f9f4578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8ce27f72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8ce27f72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21be16503_2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21be16503_2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7051dc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7051dc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8ce27f72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8ce27f72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8ce27f72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8ce27f72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8ce27f72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8ce27f72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ce27f7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ce27f7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8ce27f72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8ce27f72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21be16503_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21be16503_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ce27f72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ce27f72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forsec/RIT-DSCI-633-FD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github.com/en/github/setting-up-and-managing-your-github-user-account/managing-access-to-your-personal-repositories/inviting-collaborators-to-a-personal-repository" TargetMode="External"/><Relationship Id="rId4" Type="http://schemas.openxmlformats.org/officeDocument/2006/relationships/hyperlink" Target="https://docs.google.com/spreadsheets/d/1WMVYUtddXyM1ocZjloT63Q_viS-WIKV35tZaMQw1Qzs/edit?usp=sharin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Foundations of </a:t>
            </a:r>
            <a:br>
              <a:rPr lang="en-US"/>
            </a:br>
            <a:r>
              <a:rPr lang="en-US"/>
              <a:t>Data Science &amp; Analytics</a:t>
            </a:r>
            <a:br>
              <a:rPr lang="en-US"/>
            </a:br>
            <a:r>
              <a:rPr lang="en-US" sz="3200"/>
              <a:t>(DSCI 633)</a:t>
            </a:r>
            <a:endParaRPr lang="en-US" dirty="0"/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971137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Nidhi Rastogi</a:t>
            </a:r>
          </a:p>
          <a:p>
            <a:pPr marL="0" indent="0" algn="ctr">
              <a:buNone/>
            </a:pPr>
            <a:r>
              <a:rPr lang="en-US" sz="2800" dirty="0"/>
              <a:t>Assistant Professor, GCCIS</a:t>
            </a:r>
          </a:p>
          <a:p>
            <a:pPr marL="0" indent="0" algn="ctr">
              <a:buNone/>
            </a:pPr>
            <a:r>
              <a:rPr lang="en-US" sz="2800" dirty="0"/>
              <a:t>Rochester Institute of Technology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August 24, 2021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1752767" y="2910733"/>
            <a:ext cx="3209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Classification</a:t>
            </a:r>
            <a:r>
              <a:rPr lang="en" sz="3200"/>
              <a:t>:</a:t>
            </a:r>
            <a:endParaRPr sz="3200"/>
          </a:p>
          <a:p>
            <a:endParaRPr sz="3200"/>
          </a:p>
          <a:p>
            <a:r>
              <a:rPr lang="en" sz="3200" b="1"/>
              <a:t>Regression</a:t>
            </a:r>
            <a:r>
              <a:rPr lang="en" sz="3200"/>
              <a:t>: </a:t>
            </a:r>
            <a:endParaRPr sz="3200"/>
          </a:p>
        </p:txBody>
      </p:sp>
      <p:sp>
        <p:nvSpPr>
          <p:cNvPr id="175" name="Google Shape;175;p22"/>
          <p:cNvSpPr txBox="1"/>
          <p:nvPr/>
        </p:nvSpPr>
        <p:spPr>
          <a:xfrm>
            <a:off x="5308767" y="2910733"/>
            <a:ext cx="59108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Classes / Categories</a:t>
            </a:r>
            <a:endParaRPr sz="3200"/>
          </a:p>
          <a:p>
            <a:endParaRPr sz="3200"/>
          </a:p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chemeClr val="dk1"/>
                </a:solidFill>
              </a:rPr>
              <a:t>Continuous Numbers</a:t>
            </a:r>
            <a:endParaRPr sz="3200"/>
          </a:p>
        </p:txBody>
      </p:sp>
      <p:sp>
        <p:nvSpPr>
          <p:cNvPr id="176" name="Google Shape;176;p22"/>
          <p:cNvSpPr txBox="1"/>
          <p:nvPr/>
        </p:nvSpPr>
        <p:spPr>
          <a:xfrm>
            <a:off x="6479533" y="1936600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Output</a:t>
            </a:r>
            <a:endParaRPr sz="3200" b="1"/>
          </a:p>
        </p:txBody>
      </p:sp>
      <p:cxnSp>
        <p:nvCxnSpPr>
          <p:cNvPr id="177" name="Google Shape;177;p22"/>
          <p:cNvCxnSpPr/>
          <p:nvPr/>
        </p:nvCxnSpPr>
        <p:spPr>
          <a:xfrm>
            <a:off x="1816700" y="2745900"/>
            <a:ext cx="77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5046348" y="2139648"/>
            <a:ext cx="0" cy="29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63489C-D37C-4B74-BF0A-D5158512A33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67" y="2764873"/>
            <a:ext cx="4399071" cy="24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86" name="Google Shape;186;p23"/>
          <p:cNvSpPr txBox="1"/>
          <p:nvPr/>
        </p:nvSpPr>
        <p:spPr>
          <a:xfrm>
            <a:off x="9244933" y="2462633"/>
            <a:ext cx="2180000" cy="3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Cat</a:t>
            </a:r>
            <a:endParaRPr sz="3200" b="1"/>
          </a:p>
          <a:p>
            <a:r>
              <a:rPr lang="en" sz="3200" b="1"/>
              <a:t>Dog</a:t>
            </a:r>
            <a:endParaRPr sz="3200" b="1"/>
          </a:p>
          <a:p>
            <a:r>
              <a:rPr lang="en" sz="3200" b="1"/>
              <a:t>Bird</a:t>
            </a:r>
            <a:endParaRPr sz="3200" b="1"/>
          </a:p>
          <a:p>
            <a:r>
              <a:rPr lang="en" sz="3200" b="1"/>
              <a:t>Pig</a:t>
            </a:r>
            <a:endParaRPr sz="3200" b="1"/>
          </a:p>
          <a:p>
            <a:r>
              <a:rPr lang="en" sz="3200" b="1"/>
              <a:t>Lion</a:t>
            </a:r>
            <a:endParaRPr sz="3200" b="1"/>
          </a:p>
          <a:p>
            <a:r>
              <a:rPr lang="en" sz="3200" b="1"/>
              <a:t>...</a:t>
            </a:r>
            <a:endParaRPr sz="3200" b="1"/>
          </a:p>
        </p:txBody>
      </p:sp>
      <p:sp>
        <p:nvSpPr>
          <p:cNvPr id="187" name="Google Shape;187;p23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Image Classification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163CE-A7F2-4FF6-9EC4-6153FEEEBC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94" name="Google Shape;194;p24"/>
          <p:cNvSpPr txBox="1"/>
          <p:nvPr/>
        </p:nvSpPr>
        <p:spPr>
          <a:xfrm>
            <a:off x="9224733" y="2785600"/>
            <a:ext cx="21800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Positive</a:t>
            </a:r>
            <a:endParaRPr sz="3200" b="1"/>
          </a:p>
          <a:p>
            <a:endParaRPr sz="3200" b="1"/>
          </a:p>
          <a:p>
            <a:r>
              <a:rPr lang="en" sz="3200" b="1"/>
              <a:t>Neutral</a:t>
            </a:r>
            <a:endParaRPr sz="3200" b="1"/>
          </a:p>
          <a:p>
            <a:endParaRPr sz="3200" b="1"/>
          </a:p>
          <a:p>
            <a:r>
              <a:rPr lang="en" sz="3200" b="1"/>
              <a:t>Negative</a:t>
            </a:r>
            <a:endParaRPr sz="3200" b="1"/>
          </a:p>
        </p:txBody>
      </p:sp>
      <p:sp>
        <p:nvSpPr>
          <p:cNvPr id="195" name="Google Shape;195;p24"/>
          <p:cNvSpPr txBox="1"/>
          <p:nvPr/>
        </p:nvSpPr>
        <p:spPr>
          <a:xfrm>
            <a:off x="1394133" y="2593033"/>
            <a:ext cx="37532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You have been working on this for months. </a:t>
            </a:r>
            <a:endParaRPr sz="3200" b="1"/>
          </a:p>
          <a:p>
            <a:r>
              <a:rPr lang="en" sz="3200" b="1"/>
              <a:t>I need to see your results, now!</a:t>
            </a:r>
            <a:endParaRPr sz="3200" b="1"/>
          </a:p>
        </p:txBody>
      </p:sp>
      <p:sp>
        <p:nvSpPr>
          <p:cNvPr id="196" name="Google Shape;196;p24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Sentiment Analysis (NLP)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BB609-5867-4361-B466-E6A752E4CC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33" y="2350885"/>
            <a:ext cx="6176435" cy="34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04" name="Google Shape;204;p25"/>
          <p:cNvSpPr txBox="1"/>
          <p:nvPr/>
        </p:nvSpPr>
        <p:spPr>
          <a:xfrm>
            <a:off x="9224733" y="3229700"/>
            <a:ext cx="2180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DJIA and DJT for January?</a:t>
            </a:r>
            <a:endParaRPr sz="3200" b="1"/>
          </a:p>
        </p:txBody>
      </p:sp>
      <p:sp>
        <p:nvSpPr>
          <p:cNvPr id="205" name="Google Shape;205;p25"/>
          <p:cNvSpPr txBox="1"/>
          <p:nvPr/>
        </p:nvSpPr>
        <p:spPr>
          <a:xfrm>
            <a:off x="1228367" y="1648300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Time Series Analysis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7D47B7-D43E-4D08-AA00-175AF8ED29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2" name="Google Shape;212;p26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Score in Foundation of Data Science </a:t>
            </a:r>
            <a:endParaRPr sz="3200" b="1"/>
          </a:p>
        </p:txBody>
      </p:sp>
      <p:graphicFrame>
        <p:nvGraphicFramePr>
          <p:cNvPr id="213" name="Google Shape;213;p26"/>
          <p:cNvGraphicFramePr/>
          <p:nvPr/>
        </p:nvGraphicFramePr>
        <p:xfrm>
          <a:off x="291000" y="2441051"/>
          <a:ext cx="5805000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8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6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Name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Gender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GRE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Coding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Emily Wang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James Bond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Google Shape;214;p26"/>
          <p:cNvSpPr/>
          <p:nvPr/>
        </p:nvSpPr>
        <p:spPr>
          <a:xfrm>
            <a:off x="2286000" y="2246923"/>
            <a:ext cx="1354400" cy="36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5" name="Google Shape;215;p26"/>
          <p:cNvSpPr txBox="1"/>
          <p:nvPr/>
        </p:nvSpPr>
        <p:spPr>
          <a:xfrm>
            <a:off x="6829000" y="2441067"/>
            <a:ext cx="15644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CC0000"/>
                </a:solidFill>
              </a:rPr>
              <a:t>Bias</a:t>
            </a:r>
            <a:endParaRPr sz="4800">
              <a:solidFill>
                <a:srgbClr val="CC0000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235400" y="2441067"/>
            <a:ext cx="34716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CC0000"/>
                </a:solidFill>
              </a:rPr>
              <a:t>Problem?</a:t>
            </a:r>
            <a:endParaRPr sz="4800" dirty="0">
              <a:solidFill>
                <a:srgbClr val="CC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3C7AA2-580D-4C0F-AD3A-02094072B2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A684C6-99F3-4916-AF4D-302AD08808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Clustering (unsupervised learning)</a:t>
            </a:r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8"/>
          <p:cNvGrpSpPr/>
          <p:nvPr/>
        </p:nvGrpSpPr>
        <p:grpSpPr>
          <a:xfrm>
            <a:off x="3965667" y="2310634"/>
            <a:ext cx="4604800" cy="2671033"/>
            <a:chOff x="2974250" y="1732975"/>
            <a:chExt cx="3453600" cy="2003275"/>
          </a:xfrm>
        </p:grpSpPr>
        <p:cxnSp>
          <p:nvCxnSpPr>
            <p:cNvPr id="236" name="Google Shape;236;p28"/>
            <p:cNvCxnSpPr/>
            <p:nvPr/>
          </p:nvCxnSpPr>
          <p:spPr>
            <a:xfrm>
              <a:off x="2974250" y="1745225"/>
              <a:ext cx="3453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8"/>
            <p:cNvCxnSpPr/>
            <p:nvPr/>
          </p:nvCxnSpPr>
          <p:spPr>
            <a:xfrm rot="10800000">
              <a:off x="6415550" y="1745150"/>
              <a:ext cx="0" cy="199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8"/>
            <p:cNvCxnSpPr/>
            <p:nvPr/>
          </p:nvCxnSpPr>
          <p:spPr>
            <a:xfrm rot="10800000">
              <a:off x="2974250" y="1732975"/>
              <a:ext cx="0" cy="1081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>
              <a:off x="2986425" y="2802175"/>
              <a:ext cx="1671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8"/>
            <p:cNvCxnSpPr/>
            <p:nvPr/>
          </p:nvCxnSpPr>
          <p:spPr>
            <a:xfrm>
              <a:off x="4645750" y="2802200"/>
              <a:ext cx="0" cy="921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8"/>
            <p:cNvCxnSpPr/>
            <p:nvPr/>
          </p:nvCxnSpPr>
          <p:spPr>
            <a:xfrm>
              <a:off x="4645750" y="3711675"/>
              <a:ext cx="1782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82AB9-B815-4D36-827F-3C28B113C0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Clustering (unsupervised learning)</a:t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3588767" y="3719867"/>
            <a:ext cx="5407600" cy="13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FAF5FE-94CA-4EAB-A0D7-B59231C798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(objectives)</a:t>
            </a:r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801" y="1507414"/>
            <a:ext cx="9174399" cy="47175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55F2A5-E77D-41CC-9158-6E22D321A4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(applications)</a:t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67" name="Google Shape;267;p31"/>
          <p:cNvGraphicFramePr/>
          <p:nvPr/>
        </p:nvGraphicFramePr>
        <p:xfrm>
          <a:off x="291000" y="2441051"/>
          <a:ext cx="5518066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User 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Titanic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Die Hard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Avatar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No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No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8" name="Google Shape;268;p31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Groups of users that like similar movies 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BC65A1-108D-4EC8-A99B-56F2155D5C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400" b="1" dirty="0"/>
              <a:t>RIT Data Science Program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936890" y="1749025"/>
            <a:ext cx="10322782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Bridge the gap between research and application </a:t>
            </a:r>
            <a:endParaRPr sz="3200" dirty="0"/>
          </a:p>
          <a:p>
            <a:pPr marL="1219170" lvl="1" indent="-507987">
              <a:buSzPts val="2400"/>
              <a:buChar char="○"/>
            </a:pPr>
            <a:r>
              <a:rPr lang="en" dirty="0">
                <a:solidFill>
                  <a:schemeClr val="dk1"/>
                </a:solidFill>
              </a:rPr>
              <a:t>The gap is closing thanks to rapidly developed softwares</a:t>
            </a:r>
            <a:endParaRPr sz="3200" dirty="0"/>
          </a:p>
          <a:p>
            <a:pPr marL="1219170"/>
            <a:endParaRPr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Provide talents with expertise both in data science and software development</a:t>
            </a:r>
            <a:endParaRPr sz="3200" dirty="0"/>
          </a:p>
          <a:p>
            <a:pPr marL="1219170" lvl="1" indent="-457189">
              <a:buSzPts val="1800"/>
              <a:buChar char="○"/>
            </a:pPr>
            <a:r>
              <a:rPr lang="en" b="1" dirty="0"/>
              <a:t>Google</a:t>
            </a:r>
            <a:r>
              <a:rPr lang="en" dirty="0"/>
              <a:t>: </a:t>
            </a:r>
            <a:r>
              <a:rPr lang="en" i="1" dirty="0"/>
              <a:t>we do not hire software engineers who know nothing about machine learning, nor do we hire researchers who cannot code.</a:t>
            </a:r>
            <a:endParaRPr i="1" dirty="0"/>
          </a:p>
          <a:p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168033" y="2916433"/>
            <a:ext cx="40288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Area soccer players earn all-state selections.</a:t>
            </a:r>
            <a:endParaRPr sz="3200"/>
          </a:p>
        </p:txBody>
      </p:sp>
      <p:sp>
        <p:nvSpPr>
          <p:cNvPr id="274" name="Google Shape;274;p32"/>
          <p:cNvSpPr/>
          <p:nvPr/>
        </p:nvSpPr>
        <p:spPr>
          <a:xfrm>
            <a:off x="4046317" y="3349417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75" name="Google Shape;275;p32"/>
          <p:cNvGraphicFramePr/>
          <p:nvPr/>
        </p:nvGraphicFramePr>
        <p:xfrm>
          <a:off x="6982933" y="2807067"/>
          <a:ext cx="5101599" cy="21531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6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Sports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Politics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News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Movie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0.18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0.4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" name="Google Shape;276;p32"/>
          <p:cNvSpPr txBox="1"/>
          <p:nvPr/>
        </p:nvSpPr>
        <p:spPr>
          <a:xfrm>
            <a:off x="726267" y="19068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Topic Modeling</a:t>
            </a:r>
            <a:endParaRPr sz="3200" b="1"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(applications)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04541A-C29C-4302-BCB3-4CC0087ECA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E40441-9983-4637-9CF1-B1142E2764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Association Rule Learning</a:t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291000" y="2441051"/>
          <a:ext cx="5518066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User 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Titanic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Die Hard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Avatar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No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1" name="Google Shape;291;p34"/>
          <p:cNvSpPr txBox="1"/>
          <p:nvPr/>
        </p:nvSpPr>
        <p:spPr>
          <a:xfrm>
            <a:off x="9224733" y="28233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People who watched Titanic will also watch Avatar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86AFE6-F015-4742-8D81-F2A72648B0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A6E8D-42D1-4036-8E89-024255BD05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Anomaly Detection</a:t>
            </a:r>
            <a:endParaRPr/>
          </a:p>
        </p:txBody>
      </p:sp>
      <p:graphicFrame>
        <p:nvGraphicFramePr>
          <p:cNvPr id="303" name="Google Shape;303;p36"/>
          <p:cNvGraphicFramePr/>
          <p:nvPr/>
        </p:nvGraphicFramePr>
        <p:xfrm>
          <a:off x="428900" y="2538751"/>
          <a:ext cx="11334199" cy="29249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1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2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Purchase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11/03/2019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11/13/2019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11/23/2019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12/04/2019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Titanic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Avatar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Die Hard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Aliens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Hunter </a:t>
                      </a:r>
                      <a:endParaRPr sz="24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X</a:t>
                      </a:r>
                      <a:endParaRPr sz="24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 Hunter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" name="Google Shape;304;p36"/>
          <p:cNvSpPr/>
          <p:nvPr/>
        </p:nvSpPr>
        <p:spPr>
          <a:xfrm>
            <a:off x="9847400" y="2090600"/>
            <a:ext cx="2051600" cy="369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B87508-4AF9-4584-9B8D-FC07B9EB68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304433" y="2446100"/>
            <a:ext cx="3202400" cy="31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●"/>
            </a:pPr>
            <a:r>
              <a:rPr lang="en"/>
              <a:t>Credit card fraud detection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Co-fail test cases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Weather forecast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Community detection on social networks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012A04-1638-4D3F-A873-B20FF6539D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Preparation for Assignment and Project</a:t>
            </a:r>
            <a:endParaRPr dirty="0"/>
          </a:p>
        </p:txBody>
      </p:sp>
      <p:sp>
        <p:nvSpPr>
          <p:cNvPr id="317" name="Google Shape;317;p38"/>
          <p:cNvSpPr txBox="1"/>
          <p:nvPr/>
        </p:nvSpPr>
        <p:spPr>
          <a:xfrm>
            <a:off x="704302" y="1837247"/>
            <a:ext cx="10333200" cy="1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Create GitHub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Fork : </a:t>
            </a:r>
            <a:r>
              <a:rPr lang="en-US" sz="3200" dirty="0">
                <a:hlinkClick r:id="rId3"/>
              </a:rPr>
              <a:t>https://github.com/aiforsec/RIT-DSCI-633-FDS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Add your GitHub username in this </a:t>
            </a:r>
            <a:r>
              <a:rPr lang="en-US" sz="3200" dirty="0">
                <a:hlinkClick r:id="rId4"/>
              </a:rPr>
              <a:t>spreadsheet</a:t>
            </a:r>
            <a:endParaRPr lang="en-US" sz="1800" dirty="0"/>
          </a:p>
          <a:p>
            <a:r>
              <a:rPr lang="en-US" sz="3200" dirty="0"/>
              <a:t>4. Add Instructor (</a:t>
            </a:r>
            <a:r>
              <a:rPr lang="en-US" sz="3200" dirty="0" err="1"/>
              <a:t>aiforsec</a:t>
            </a:r>
            <a:r>
              <a:rPr lang="en-US" sz="3200" dirty="0"/>
              <a:t>) and Tas (TBD) as collaborators to your forked repository.</a:t>
            </a:r>
          </a:p>
          <a:p>
            <a:pPr marL="1123935" lvl="1" indent="-514350">
              <a:buFont typeface="Arial" panose="020B0604020202020204" pitchFamily="34" charset="0"/>
              <a:buChar char="•"/>
            </a:pPr>
            <a:r>
              <a:rPr lang="en-US" sz="3200" dirty="0"/>
              <a:t>Steps to add a collaborator - </a:t>
            </a:r>
            <a:r>
              <a:rPr lang="en-US" sz="3200" dirty="0">
                <a:hlinkClick r:id="rId5"/>
              </a:rPr>
              <a:t>link</a:t>
            </a:r>
            <a:endParaRPr sz="3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F2E238-ED6E-4FA6-A32E-F5192AD3AA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4" y="2082467"/>
            <a:ext cx="23749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901" y="2222167"/>
            <a:ext cx="19431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Data Mining is Everywhere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2901" y="2165018"/>
            <a:ext cx="19939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9684" y="1476451"/>
            <a:ext cx="2235200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9700" y="2219401"/>
            <a:ext cx="8636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684" y="4354200"/>
            <a:ext cx="31750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151" y="4404984"/>
            <a:ext cx="2540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14751" y="3998584"/>
            <a:ext cx="27432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601" y="3854134"/>
            <a:ext cx="2986361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2900" y="3854118"/>
            <a:ext cx="2817776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02900" y="3854134"/>
            <a:ext cx="2179563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69683" y="3173506"/>
            <a:ext cx="2698767" cy="51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4400" y="5935367"/>
            <a:ext cx="31496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95985" y="5895008"/>
            <a:ext cx="2986367" cy="45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9709300" y="5835634"/>
            <a:ext cx="209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i="1" dirty="0"/>
              <a:t>Brain Activity</a:t>
            </a:r>
            <a:endParaRPr sz="2000" b="1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78C544-0C6D-4BEA-8308-E8AEF91C65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Behind the Trend (Why?)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504633" y="2098600"/>
            <a:ext cx="7731200" cy="4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/>
              <a:t>Lots of data is being collected and warehoused </a:t>
            </a:r>
            <a:endParaRPr sz="3200"/>
          </a:p>
          <a:p>
            <a:pPr marL="1219170" lvl="1" indent="-457189">
              <a:buSzPts val="1800"/>
              <a:buChar char="○"/>
            </a:pPr>
            <a:r>
              <a:rPr lang="en"/>
              <a:t>Yahoo has Peta Bytes of web data</a:t>
            </a:r>
            <a:endParaRPr/>
          </a:p>
          <a:p>
            <a:pPr marL="1219170" lvl="1" indent="-457189">
              <a:buSzPts val="1800"/>
              <a:buChar char="○"/>
            </a:pPr>
            <a:r>
              <a:rPr lang="en"/>
              <a:t>Facebook has billions of active users</a:t>
            </a:r>
            <a:endParaRPr/>
          </a:p>
          <a:p>
            <a:pPr marL="1219170" lvl="1" indent="-457189">
              <a:buSzPts val="1800"/>
              <a:buChar char="○"/>
            </a:pPr>
            <a:r>
              <a:rPr lang="en"/>
              <a:t>Amazon handles millions of visits/day</a:t>
            </a:r>
            <a:endParaRPr/>
          </a:p>
          <a:p>
            <a:pPr marL="1219170"/>
            <a:endParaRPr/>
          </a:p>
          <a:p>
            <a:pPr marL="609585" indent="-507987">
              <a:buSzPts val="2400"/>
              <a:buChar char="●"/>
            </a:pPr>
            <a:r>
              <a:rPr lang="en" sz="3200"/>
              <a:t>Computers have become cheaper and more powerful</a:t>
            </a:r>
            <a:endParaRPr sz="3200"/>
          </a:p>
          <a:p>
            <a:endParaRPr sz="3200"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834" y="2494680"/>
            <a:ext cx="3549767" cy="22568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E4334-297F-420C-BC2C-E6265852CE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Great Opportunity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67" y="1859114"/>
            <a:ext cx="7087035" cy="44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4169" y="2549581"/>
            <a:ext cx="3466897" cy="23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8731700" y="4907200"/>
            <a:ext cx="3208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Optimizing the development of software </a:t>
            </a:r>
            <a:endParaRPr sz="1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F95CBD-F6EA-4B78-87A8-38288E8FF2D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722933" y="1240600"/>
            <a:ext cx="5373200" cy="4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What is NOT Data Mining?</a:t>
            </a:r>
            <a:endParaRPr sz="3200" b="1"/>
          </a:p>
          <a:p>
            <a:endParaRPr sz="3200" b="1"/>
          </a:p>
          <a:p>
            <a:pPr marL="609585" indent="-457189">
              <a:buSzPts val="1800"/>
              <a:buChar char="●"/>
            </a:pPr>
            <a:r>
              <a:rPr lang="en"/>
              <a:t>Look up phone number in phone directory</a:t>
            </a:r>
            <a:endParaRPr/>
          </a:p>
          <a:p>
            <a:pPr marL="609585"/>
            <a:endParaRPr/>
          </a:p>
          <a:p>
            <a:pPr marL="609585"/>
            <a:endParaRPr/>
          </a:p>
          <a:p>
            <a:pPr marL="609585"/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Query a Web search engine for information about “Amazon”</a:t>
            </a:r>
            <a:endParaRPr/>
          </a:p>
          <a:p>
            <a:endParaRPr sz="3200"/>
          </a:p>
        </p:txBody>
      </p:sp>
      <p:sp>
        <p:nvSpPr>
          <p:cNvPr id="137" name="Google Shape;137;p18"/>
          <p:cNvSpPr txBox="1"/>
          <p:nvPr/>
        </p:nvSpPr>
        <p:spPr>
          <a:xfrm>
            <a:off x="6428000" y="1240600"/>
            <a:ext cx="5256000" cy="5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What is Data Mining?</a:t>
            </a:r>
            <a:endParaRPr sz="3200" b="1"/>
          </a:p>
          <a:p>
            <a:pPr marL="609585"/>
            <a:endParaRPr sz="3200" b="1"/>
          </a:p>
          <a:p>
            <a:pPr marL="609585" indent="-457189">
              <a:buSzPts val="1800"/>
              <a:buChar char="●"/>
            </a:pPr>
            <a:r>
              <a:rPr lang="en"/>
              <a:t>Certain names are more prevalent in certain US locations (O’Brien, O’Rourke, O’Reilly… in Boston area)</a:t>
            </a:r>
            <a:endParaRPr/>
          </a:p>
          <a:p>
            <a:pPr marL="609585"/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Predict whether user want information on Amazon rainforest or Amazon.com when searching for “Amazon”</a:t>
            </a:r>
            <a:endParaRPr/>
          </a:p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852FE-CC39-4D20-8D92-4BC45C7D82C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Origin of Data Mining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600" y="2126747"/>
            <a:ext cx="79248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609600" y="2126733"/>
            <a:ext cx="3243200" cy="4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Especially for data: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Large-scale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High dimensional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Complex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Distributed</a:t>
            </a:r>
            <a:endParaRPr/>
          </a:p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64B69F-FB0F-4B33-8902-F3AAE3E5B5C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D7A18-AA56-4DFC-9E03-F107B7E82F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609600" y="665633"/>
            <a:ext cx="112196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 (supervised learning)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6331400" y="1936600"/>
            <a:ext cx="5860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Dependent Variable (Output)</a:t>
            </a:r>
            <a:endParaRPr sz="3200" b="1"/>
          </a:p>
        </p:txBody>
      </p:sp>
      <p:sp>
        <p:nvSpPr>
          <p:cNvPr id="157" name="Google Shape;157;p21"/>
          <p:cNvSpPr txBox="1"/>
          <p:nvPr/>
        </p:nvSpPr>
        <p:spPr>
          <a:xfrm>
            <a:off x="438333" y="1936600"/>
            <a:ext cx="57216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 (Input)</a:t>
            </a:r>
            <a:endParaRPr sz="3200" b="1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533" y="2747167"/>
            <a:ext cx="1693104" cy="952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089133" y="29193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Cat</a:t>
            </a:r>
            <a:endParaRPr sz="3200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787" y="3902100"/>
            <a:ext cx="1602607" cy="1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7089133" y="41385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Dog</a:t>
            </a:r>
            <a:endParaRPr sz="3200"/>
          </a:p>
        </p:txBody>
      </p:sp>
      <p:sp>
        <p:nvSpPr>
          <p:cNvPr id="162" name="Google Shape;162;p21"/>
          <p:cNvSpPr txBox="1"/>
          <p:nvPr/>
        </p:nvSpPr>
        <p:spPr>
          <a:xfrm>
            <a:off x="163933" y="35273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Train:</a:t>
            </a:r>
            <a:endParaRPr sz="3200" b="1"/>
          </a:p>
        </p:txBody>
      </p:sp>
      <p:sp>
        <p:nvSpPr>
          <p:cNvPr id="163" name="Google Shape;163;p21"/>
          <p:cNvSpPr txBox="1"/>
          <p:nvPr/>
        </p:nvSpPr>
        <p:spPr>
          <a:xfrm>
            <a:off x="252433" y="55167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Predict:</a:t>
            </a:r>
            <a:endParaRPr sz="3200" b="1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405" y="5286567"/>
            <a:ext cx="1899376" cy="10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7089133" y="55167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?</a:t>
            </a:r>
            <a:endParaRPr sz="3200"/>
          </a:p>
        </p:txBody>
      </p:sp>
      <p:cxnSp>
        <p:nvCxnSpPr>
          <p:cNvPr id="166" name="Google Shape;166;p21"/>
          <p:cNvCxnSpPr>
            <a:endCxn id="159" idx="1"/>
          </p:cNvCxnSpPr>
          <p:nvPr/>
        </p:nvCxnSpPr>
        <p:spPr>
          <a:xfrm rot="10800000" flipH="1">
            <a:off x="5129133" y="3223367"/>
            <a:ext cx="19600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21"/>
          <p:cNvCxnSpPr>
            <a:endCxn id="161" idx="1"/>
          </p:cNvCxnSpPr>
          <p:nvPr/>
        </p:nvCxnSpPr>
        <p:spPr>
          <a:xfrm>
            <a:off x="5178333" y="4442567"/>
            <a:ext cx="1910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21"/>
          <p:cNvCxnSpPr>
            <a:endCxn id="165" idx="1"/>
          </p:cNvCxnSpPr>
          <p:nvPr/>
        </p:nvCxnSpPr>
        <p:spPr>
          <a:xfrm rot="10800000" flipH="1">
            <a:off x="5260333" y="5820767"/>
            <a:ext cx="1828800" cy="1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3ED099-D562-470C-840C-E5BD9F90E7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18</TotalTime>
  <Words>504</Words>
  <Application>Microsoft Office PowerPoint</Application>
  <PresentationFormat>Widescreen</PresentationFormat>
  <Paragraphs>171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PowerPoint Presentation</vt:lpstr>
      <vt:lpstr>RIT Data Science Program</vt:lpstr>
      <vt:lpstr>Data Mining is Everywhere</vt:lpstr>
      <vt:lpstr>Behind the Trend (Why?)</vt:lpstr>
      <vt:lpstr>Great Opportunity</vt:lpstr>
      <vt:lpstr>PowerPoint Presentation</vt:lpstr>
      <vt:lpstr>Origin of Data Mining</vt:lpstr>
      <vt:lpstr>Tasks</vt:lpstr>
      <vt:lpstr>Predictive Modeling (supervised learning)</vt:lpstr>
      <vt:lpstr>Predictive Modeling</vt:lpstr>
      <vt:lpstr>Predictive Modeling: Classification</vt:lpstr>
      <vt:lpstr>Predictive Modeling: Classification</vt:lpstr>
      <vt:lpstr>Predictive Modeling: Regression</vt:lpstr>
      <vt:lpstr>Predictive Modeling: Regression</vt:lpstr>
      <vt:lpstr>Tasks</vt:lpstr>
      <vt:lpstr>Clustering (unsupervised learning)</vt:lpstr>
      <vt:lpstr>Clustering (unsupervised learning)</vt:lpstr>
      <vt:lpstr>Clustering (objectives)</vt:lpstr>
      <vt:lpstr>Clustering (applications)</vt:lpstr>
      <vt:lpstr>Clustering (applications)</vt:lpstr>
      <vt:lpstr>Tasks</vt:lpstr>
      <vt:lpstr>Association Rule Learning</vt:lpstr>
      <vt:lpstr>Tasks</vt:lpstr>
      <vt:lpstr>Anomaly Detection</vt:lpstr>
      <vt:lpstr>Tasks</vt:lpstr>
      <vt:lpstr>Preparation for Assignment and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ChangeThisNameLater</cp:lastModifiedBy>
  <cp:revision>9</cp:revision>
  <cp:lastPrinted>2018-04-25T02:50:23Z</cp:lastPrinted>
  <dcterms:created xsi:type="dcterms:W3CDTF">2021-08-24T04:52:52Z</dcterms:created>
  <dcterms:modified xsi:type="dcterms:W3CDTF">2021-08-24T05:34:31Z</dcterms:modified>
</cp:coreProperties>
</file>